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74" r:id="rId3"/>
    <p:sldId id="257" r:id="rId4"/>
    <p:sldId id="258" r:id="rId5"/>
    <p:sldId id="259" r:id="rId6"/>
    <p:sldId id="275" r:id="rId7"/>
    <p:sldId id="260" r:id="rId8"/>
    <p:sldId id="261" r:id="rId9"/>
    <p:sldId id="262" r:id="rId10"/>
    <p:sldId id="263" r:id="rId11"/>
    <p:sldId id="264" r:id="rId12"/>
    <p:sldId id="265" r:id="rId13"/>
    <p:sldId id="266" r:id="rId14"/>
    <p:sldId id="267" r:id="rId15"/>
    <p:sldId id="271" r:id="rId16"/>
    <p:sldId id="268" r:id="rId17"/>
    <p:sldId id="269" r:id="rId18"/>
    <p:sldId id="270" r:id="rId19"/>
    <p:sldId id="27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45C6B-E6F8-4CFF-8963-24A4E9BE4E1C}" type="datetimeFigureOut">
              <a:rPr lang="en-US" smtClean="0"/>
              <a:t>5/2/2019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03AEB-6B5D-4BF3-9B81-51F891D91D7E}" type="slidenum">
              <a:rPr lang="en-US" smtClean="0"/>
              <a:t>‹#›</a:t>
            </a:fld>
            <a:endParaRPr lang="en-US"/>
          </a:p>
        </p:txBody>
      </p:sp>
    </p:spTree>
    <p:extLst>
      <p:ext uri="{BB962C8B-B14F-4D97-AF65-F5344CB8AC3E}">
        <p14:creationId xmlns:p14="http://schemas.microsoft.com/office/powerpoint/2010/main" val="3891991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03AEB-6B5D-4BF3-9B81-51F891D91D7E}" type="slidenum">
              <a:rPr lang="en-US" smtClean="0"/>
              <a:t>7</a:t>
            </a:fld>
            <a:endParaRPr lang="en-US"/>
          </a:p>
        </p:txBody>
      </p:sp>
    </p:spTree>
    <p:extLst>
      <p:ext uri="{BB962C8B-B14F-4D97-AF65-F5344CB8AC3E}">
        <p14:creationId xmlns:p14="http://schemas.microsoft.com/office/powerpoint/2010/main" val="87601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New variables were created based off of conventions of the given variables.</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Average Tenure per Job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TotalWorkingYears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NumCompaniesWroked</a:t>
            </a:r>
            <a:r>
              <a:rPr lang="en-US" sz="1200" kern="1200" dirty="0">
                <a:solidFill>
                  <a:schemeClr val="tx1"/>
                </a:solidFill>
                <a:effectLst/>
                <a:latin typeface="+mn-lt"/>
                <a:ea typeface="+mn-ea"/>
                <a:cs typeface="+mn-cs"/>
              </a:rPr>
              <a:t>. For this group the assumption was made that certain individuals are motivated by change.  These individuals work for a company for a few years but end moving to a new company within a few years.  We will see that those with a lower average tenure per a job are more apt to leave.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Years without Promotion in Current Role = </a:t>
            </a:r>
            <a:r>
              <a:rPr lang="en-US" sz="1200" kern="1200" dirty="0" err="1">
                <a:solidFill>
                  <a:schemeClr val="tx1"/>
                </a:solidFill>
                <a:effectLst/>
                <a:latin typeface="+mn-lt"/>
                <a:ea typeface="+mn-ea"/>
                <a:cs typeface="+mn-cs"/>
              </a:rPr>
              <a:t>YearsInCurrentRole</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YearsSinceLastPromotion</a:t>
            </a:r>
            <a:r>
              <a:rPr lang="en-US" sz="1200" kern="1200" dirty="0">
                <a:solidFill>
                  <a:schemeClr val="tx1"/>
                </a:solidFill>
                <a:effectLst/>
                <a:latin typeface="+mn-lt"/>
                <a:ea typeface="+mn-ea"/>
                <a:cs typeface="+mn-cs"/>
              </a:rPr>
              <a:t>. The assumption here that was made here was employees that are seeking growth through a promotion are more likely to leave if a promotion is not gained within a reasonable amount of time. It is important to note that it is unclear whether the current role was a promotion or not.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Years without Promotion with Current Manager: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YearsWithCurrentManager</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YearsSinceLastPromotion</a:t>
            </a:r>
            <a:r>
              <a:rPr lang="en-US" sz="1200" kern="1200" dirty="0">
                <a:solidFill>
                  <a:schemeClr val="tx1"/>
                </a:solidFill>
                <a:effectLst/>
                <a:latin typeface="+mn-lt"/>
                <a:ea typeface="+mn-ea"/>
                <a:cs typeface="+mn-cs"/>
              </a:rPr>
              <a:t>. Like the variable above, the assumption made here was that employees that are seeking growth through a promotion are more likely to leave if a promotion is not gained within a reasonable amount of time.  However, it focuses on time with a manager vs current time in a role.  It is important to note that it is possible that an employee might have a new manager but has not received a promotion which would cause a negative value.  </a:t>
            </a:r>
          </a:p>
          <a:p>
            <a:endParaRPr lang="en-US" dirty="0"/>
          </a:p>
        </p:txBody>
      </p:sp>
      <p:sp>
        <p:nvSpPr>
          <p:cNvPr id="4" name="Slide Number Placeholder 3"/>
          <p:cNvSpPr>
            <a:spLocks noGrp="1"/>
          </p:cNvSpPr>
          <p:nvPr>
            <p:ph type="sldNum" sz="quarter" idx="10"/>
          </p:nvPr>
        </p:nvSpPr>
        <p:spPr/>
        <p:txBody>
          <a:bodyPr/>
          <a:lstStyle/>
          <a:p>
            <a:fld id="{9F403AEB-6B5D-4BF3-9B81-51F891D91D7E}" type="slidenum">
              <a:rPr lang="en-US" smtClean="0"/>
              <a:t>8</a:t>
            </a:fld>
            <a:endParaRPr lang="en-US"/>
          </a:p>
        </p:txBody>
      </p:sp>
    </p:spTree>
    <p:extLst>
      <p:ext uri="{BB962C8B-B14F-4D97-AF65-F5344CB8AC3E}">
        <p14:creationId xmlns:p14="http://schemas.microsoft.com/office/powerpoint/2010/main" val="2998852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“Business Travel, Environmental Satisfaction, Job Involvement, Marital Status, Num of Companies Worked, Overtime, Years Without Promotion With Current Manager group”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deviance table shows that as you add a variable there is a reduction in the deviance residual.  However, some variables have a greater impact on reduction of deviance residual than others.  The variables “</a:t>
            </a:r>
            <a:r>
              <a:rPr lang="en-US" sz="1200" kern="1200" dirty="0" err="1">
                <a:solidFill>
                  <a:schemeClr val="tx1"/>
                </a:solidFill>
                <a:effectLst/>
                <a:latin typeface="+mn-lt"/>
                <a:ea typeface="+mn-ea"/>
                <a:cs typeface="+mn-cs"/>
              </a:rPr>
              <a:t>OverTime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JobLevel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YearsWithoutPromotion_WithCurrentManager</a:t>
            </a:r>
            <a:r>
              <a:rPr lang="en-US" sz="1200" kern="1200" dirty="0">
                <a:solidFill>
                  <a:schemeClr val="tx1"/>
                </a:solidFill>
                <a:effectLst/>
                <a:latin typeface="+mn-lt"/>
                <a:ea typeface="+mn-ea"/>
                <a:cs typeface="+mn-cs"/>
              </a:rPr>
              <a:t> _group” and “</a:t>
            </a:r>
            <a:r>
              <a:rPr lang="en-US" sz="1200" kern="1200" dirty="0" err="1">
                <a:solidFill>
                  <a:schemeClr val="tx1"/>
                </a:solidFill>
                <a:effectLst/>
                <a:latin typeface="+mn-lt"/>
                <a:ea typeface="+mn-ea"/>
                <a:cs typeface="+mn-cs"/>
              </a:rPr>
              <a:t>BusinessTravel</a:t>
            </a:r>
            <a:r>
              <a:rPr lang="en-US" sz="1200" kern="1200" dirty="0">
                <a:solidFill>
                  <a:schemeClr val="tx1"/>
                </a:solidFill>
                <a:effectLst/>
                <a:latin typeface="+mn-lt"/>
                <a:ea typeface="+mn-ea"/>
                <a:cs typeface="+mn-cs"/>
              </a:rPr>
              <a:t>” have some of the greatest deviance residual reduction impact and each have low p-values, or p-values less than 0.05, signifying a significant influence on attrition.  On the other hand, the variables “Education”, “</a:t>
            </a:r>
            <a:r>
              <a:rPr lang="en-US" sz="1200" kern="1200" dirty="0" err="1">
                <a:solidFill>
                  <a:schemeClr val="tx1"/>
                </a:solidFill>
                <a:effectLst/>
                <a:latin typeface="+mn-lt"/>
                <a:ea typeface="+mn-ea"/>
                <a:cs typeface="+mn-cs"/>
              </a:rPr>
              <a:t>YearsWithManagerGroup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AverageTenurePer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job_group</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TotalWorkingYears_Group</a:t>
            </a:r>
            <a:r>
              <a:rPr lang="en-US" sz="1200" kern="1200" dirty="0">
                <a:solidFill>
                  <a:schemeClr val="tx1"/>
                </a:solidFill>
                <a:effectLst/>
                <a:latin typeface="+mn-lt"/>
                <a:ea typeface="+mn-ea"/>
                <a:cs typeface="+mn-cs"/>
              </a:rPr>
              <a:t>” have larger p-values and have a much smaller impact on the Figure 5: Deviance Table</a:t>
            </a:r>
          </a:p>
          <a:p>
            <a:r>
              <a:rPr lang="en-US" sz="1200" kern="1200" dirty="0">
                <a:solidFill>
                  <a:schemeClr val="tx1"/>
                </a:solidFill>
                <a:effectLst/>
                <a:latin typeface="+mn-lt"/>
                <a:ea typeface="+mn-ea"/>
                <a:cs typeface="+mn-cs"/>
              </a:rPr>
              <a:t>reduction of the residual deviance </a:t>
            </a:r>
            <a:endParaRPr lang="en-US" dirty="0"/>
          </a:p>
        </p:txBody>
      </p:sp>
      <p:sp>
        <p:nvSpPr>
          <p:cNvPr id="4" name="Slide Number Placeholder 3"/>
          <p:cNvSpPr>
            <a:spLocks noGrp="1"/>
          </p:cNvSpPr>
          <p:nvPr>
            <p:ph type="sldNum" sz="quarter" idx="10"/>
          </p:nvPr>
        </p:nvSpPr>
        <p:spPr/>
        <p:txBody>
          <a:bodyPr/>
          <a:lstStyle/>
          <a:p>
            <a:fld id="{9F403AEB-6B5D-4BF3-9B81-51F891D91D7E}" type="slidenum">
              <a:rPr lang="en-US" smtClean="0"/>
              <a:t>14</a:t>
            </a:fld>
            <a:endParaRPr lang="en-US"/>
          </a:p>
        </p:txBody>
      </p:sp>
    </p:spTree>
    <p:extLst>
      <p:ext uri="{BB962C8B-B14F-4D97-AF65-F5344CB8AC3E}">
        <p14:creationId xmlns:p14="http://schemas.microsoft.com/office/powerpoint/2010/main" val="1370725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the seven variables, the most significant is Overtime. Meaning the variable Overtime and whether or not an employee has overtime is the best variable to indicate whether or not an employee will leave.  Four other things we can pull from the decision tree are (1) Employees that are single and in group 4 or less (have 5 years or less) without a promotion with their current manager are more likely to leave.  (2) If an employee has worked for more than four companies he/she is more like to leave than if they have worked for four or less companies.  (3) If an employee has a job involvement level less than or equal to one he/she is more likely to leave.  (4) Environmental Satisfaction seems to have and influence on whether an employee will leave a company especially if their environmental satisfaction level is less than or equal to one. </a:t>
            </a:r>
          </a:p>
          <a:p>
            <a:endParaRPr lang="en-US" dirty="0"/>
          </a:p>
        </p:txBody>
      </p:sp>
      <p:sp>
        <p:nvSpPr>
          <p:cNvPr id="4" name="Slide Number Placeholder 3"/>
          <p:cNvSpPr>
            <a:spLocks noGrp="1"/>
          </p:cNvSpPr>
          <p:nvPr>
            <p:ph type="sldNum" sz="quarter" idx="10"/>
          </p:nvPr>
        </p:nvSpPr>
        <p:spPr/>
        <p:txBody>
          <a:bodyPr/>
          <a:lstStyle/>
          <a:p>
            <a:fld id="{9F403AEB-6B5D-4BF3-9B81-51F891D91D7E}" type="slidenum">
              <a:rPr lang="en-US" smtClean="0"/>
              <a:t>16</a:t>
            </a:fld>
            <a:endParaRPr lang="en-US"/>
          </a:p>
        </p:txBody>
      </p:sp>
    </p:spTree>
    <p:extLst>
      <p:ext uri="{BB962C8B-B14F-4D97-AF65-F5344CB8AC3E}">
        <p14:creationId xmlns:p14="http://schemas.microsoft.com/office/powerpoint/2010/main" val="3041712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logistic regression model and the Chi-Squared calculation that the critical value at 95 percent confidence and 992 degrees of freedom is 1,066.385. Since the residual deviance of 575.87 is less than the critical value the null model is not rejected.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for the ROC curve, </a:t>
            </a:r>
          </a:p>
          <a:p>
            <a:r>
              <a:rPr lang="en-US" sz="1200" kern="1200" dirty="0">
                <a:solidFill>
                  <a:schemeClr val="tx1"/>
                </a:solidFill>
                <a:effectLst/>
                <a:latin typeface="+mn-lt"/>
                <a:ea typeface="+mn-ea"/>
                <a:cs typeface="+mn-cs"/>
              </a:rPr>
              <a:t>Figure 7: ROC Curve</a:t>
            </a:r>
          </a:p>
          <a:p>
            <a:r>
              <a:rPr lang="en-US" sz="1200" kern="1200" dirty="0">
                <a:solidFill>
                  <a:schemeClr val="tx1"/>
                </a:solidFill>
                <a:effectLst/>
                <a:latin typeface="+mn-lt"/>
                <a:ea typeface="+mn-ea"/>
                <a:cs typeface="+mn-cs"/>
              </a:rPr>
              <a:t> the area under the curve was calculated. A possible area value under the curve is between 0.50 and 1.00.  If the curve for the selected model is 0.80 or greater, it can be determined that the model is discriminate.  The calculated area under the curve for the logistic regression model was 0.806672.  The logistic regression model was found to be discriminate. </a:t>
            </a:r>
            <a:endParaRPr lang="en-US" dirty="0"/>
          </a:p>
        </p:txBody>
      </p:sp>
      <p:sp>
        <p:nvSpPr>
          <p:cNvPr id="4" name="Slide Number Placeholder 3"/>
          <p:cNvSpPr>
            <a:spLocks noGrp="1"/>
          </p:cNvSpPr>
          <p:nvPr>
            <p:ph type="sldNum" sz="quarter" idx="10"/>
          </p:nvPr>
        </p:nvSpPr>
        <p:spPr/>
        <p:txBody>
          <a:bodyPr/>
          <a:lstStyle/>
          <a:p>
            <a:fld id="{9F403AEB-6B5D-4BF3-9B81-51F891D91D7E}" type="slidenum">
              <a:rPr lang="en-US" smtClean="0"/>
              <a:t>17</a:t>
            </a:fld>
            <a:endParaRPr lang="en-US"/>
          </a:p>
        </p:txBody>
      </p:sp>
    </p:spTree>
    <p:extLst>
      <p:ext uri="{BB962C8B-B14F-4D97-AF65-F5344CB8AC3E}">
        <p14:creationId xmlns:p14="http://schemas.microsoft.com/office/powerpoint/2010/main" val="1449077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overcome this limitation, I purpose two approaches to further study the data set.  First, surveys can be sent out to employees that have previously left the company.  The surveys could ask for further information and understanding on the reasons they left.    Questions could include but are not limited to the following: Did you feel valued at work?  If there was another position that interested you at (company name) would you return? Why or why not? Out of a scale from 1 to 10, one being unsatisfactory and ten being Outstandingly satisfactory, rate your experience with (company name). Out of on a scale of 1 through 5 rate your satisfaction with your manager. etc.  There are many options for questions but they should seek to gain further understanding.  Also, though selective answer questions are good, open-ended questions should also be used to give a chance for the former employee to express their options without being confined to a predetermined set of answers.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approach as mentioned previously, HR should use the analysis to direct decisions.  The purpose of the analysis is not to make decisions but to help in the guiding of decisions.   Furthermore, the HR department should focus on a follow-up survey for current employees that focuses on deepening the understanding of the analysis. The goal being that it would shine a light on policies and procedures that could be changed to better the workplace experience and environment. </a:t>
            </a:r>
          </a:p>
          <a:p>
            <a:endParaRPr lang="en-US" dirty="0"/>
          </a:p>
        </p:txBody>
      </p:sp>
      <p:sp>
        <p:nvSpPr>
          <p:cNvPr id="4" name="Slide Number Placeholder 3"/>
          <p:cNvSpPr>
            <a:spLocks noGrp="1"/>
          </p:cNvSpPr>
          <p:nvPr>
            <p:ph type="sldNum" sz="quarter" idx="10"/>
          </p:nvPr>
        </p:nvSpPr>
        <p:spPr/>
        <p:txBody>
          <a:bodyPr/>
          <a:lstStyle/>
          <a:p>
            <a:fld id="{9F403AEB-6B5D-4BF3-9B81-51F891D91D7E}" type="slidenum">
              <a:rPr lang="en-US" smtClean="0"/>
              <a:t>19</a:t>
            </a:fld>
            <a:endParaRPr lang="en-US"/>
          </a:p>
        </p:txBody>
      </p:sp>
    </p:spTree>
    <p:extLst>
      <p:ext uri="{BB962C8B-B14F-4D97-AF65-F5344CB8AC3E}">
        <p14:creationId xmlns:p14="http://schemas.microsoft.com/office/powerpoint/2010/main" val="238494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reduced attrition/turnover of employees. In the beginning of this summary we surmised that the cost of attrition could be 1.5 to 2.0 times an employee’s annual salary (Altman, 2017).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It takes up to 2 years for an employee to become fully productive (Marsden-Huggins, 2017)</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3. “A recent study by economists at the University of Warwick found that happiness led to a 12% spike in productivity, while unhappy workers proved 10% less productive. As the research team put it, “We find that human happiness has large and positive causal effects on productivity. Positive emotions appear to invigorate human beings. (</a:t>
            </a:r>
            <a:r>
              <a:rPr lang="en-US" sz="1200" kern="1200" dirty="0" err="1">
                <a:solidFill>
                  <a:schemeClr val="tx1"/>
                </a:solidFill>
                <a:effectLst/>
                <a:latin typeface="+mn-lt"/>
                <a:ea typeface="+mn-ea"/>
                <a:cs typeface="+mn-cs"/>
              </a:rPr>
              <a:t>Revesencio</a:t>
            </a:r>
            <a:r>
              <a:rPr lang="en-US" sz="1200" kern="1200" dirty="0">
                <a:solidFill>
                  <a:schemeClr val="tx1"/>
                </a:solidFill>
                <a:effectLst/>
                <a:latin typeface="+mn-lt"/>
                <a:ea typeface="+mn-ea"/>
                <a:cs typeface="+mn-cs"/>
              </a:rPr>
              <a:t>, 2015)”   The key to more positive employees is to invest in employee support and satisfaction.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Bonus Point: Though it would be hard if not impossible to calculate a specific percentage increase or decrease within these three benefits that could be applied to each company there is one thing that we can be sure of, when you take the steps to improve working conditions and invest in employee support and satisfaction you will have happier workers and a greater potential for a return on your investment. </a:t>
            </a:r>
          </a:p>
          <a:p>
            <a:endParaRPr lang="en-US" dirty="0"/>
          </a:p>
        </p:txBody>
      </p:sp>
      <p:sp>
        <p:nvSpPr>
          <p:cNvPr id="4" name="Slide Number Placeholder 3"/>
          <p:cNvSpPr>
            <a:spLocks noGrp="1"/>
          </p:cNvSpPr>
          <p:nvPr>
            <p:ph type="sldNum" sz="quarter" idx="10"/>
          </p:nvPr>
        </p:nvSpPr>
        <p:spPr/>
        <p:txBody>
          <a:bodyPr/>
          <a:lstStyle/>
          <a:p>
            <a:fld id="{9F403AEB-6B5D-4BF3-9B81-51F891D91D7E}" type="slidenum">
              <a:rPr lang="en-US" smtClean="0"/>
              <a:t>20</a:t>
            </a:fld>
            <a:endParaRPr lang="en-US"/>
          </a:p>
        </p:txBody>
      </p:sp>
    </p:spTree>
    <p:extLst>
      <p:ext uri="{BB962C8B-B14F-4D97-AF65-F5344CB8AC3E}">
        <p14:creationId xmlns:p14="http://schemas.microsoft.com/office/powerpoint/2010/main" val="3936460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5/2/2019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5/2/2019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D555-DD93-45E8-B9B7-BBBE423E41DB}"/>
              </a:ext>
            </a:extLst>
          </p:cNvPr>
          <p:cNvSpPr>
            <a:spLocks noGrp="1"/>
          </p:cNvSpPr>
          <p:nvPr>
            <p:ph type="ctrTitle"/>
          </p:nvPr>
        </p:nvSpPr>
        <p:spPr/>
        <p:txBody>
          <a:bodyPr/>
          <a:lstStyle/>
          <a:p>
            <a:r>
              <a:rPr lang="en-US" dirty="0"/>
              <a:t>Predicting Employee Attrition</a:t>
            </a:r>
          </a:p>
        </p:txBody>
      </p:sp>
      <p:sp>
        <p:nvSpPr>
          <p:cNvPr id="3" name="Subtitle 2">
            <a:extLst>
              <a:ext uri="{FF2B5EF4-FFF2-40B4-BE49-F238E27FC236}">
                <a16:creationId xmlns:a16="http://schemas.microsoft.com/office/drawing/2014/main" id="{88C1DA22-BFA7-4F8C-8EBF-222D86D1BCDF}"/>
              </a:ext>
            </a:extLst>
          </p:cNvPr>
          <p:cNvSpPr>
            <a:spLocks noGrp="1"/>
          </p:cNvSpPr>
          <p:nvPr>
            <p:ph type="subTitle" idx="1"/>
          </p:nvPr>
        </p:nvSpPr>
        <p:spPr/>
        <p:txBody>
          <a:bodyPr/>
          <a:lstStyle/>
          <a:p>
            <a:r>
              <a:rPr lang="en-US" dirty="0"/>
              <a:t>By: Aaron Camacho</a:t>
            </a:r>
          </a:p>
        </p:txBody>
      </p:sp>
    </p:spTree>
    <p:extLst>
      <p:ext uri="{BB962C8B-B14F-4D97-AF65-F5344CB8AC3E}">
        <p14:creationId xmlns:p14="http://schemas.microsoft.com/office/powerpoint/2010/main" val="1125646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DDCE-A4BB-4040-8E49-B6E355CDE96C}"/>
              </a:ext>
            </a:extLst>
          </p:cNvPr>
          <p:cNvSpPr>
            <a:spLocks noGrp="1"/>
          </p:cNvSpPr>
          <p:nvPr>
            <p:ph type="title"/>
          </p:nvPr>
        </p:nvSpPr>
        <p:spPr/>
        <p:txBody>
          <a:bodyPr/>
          <a:lstStyle/>
          <a:p>
            <a:r>
              <a:rPr lang="en-US" dirty="0"/>
              <a:t>Binning</a:t>
            </a:r>
          </a:p>
        </p:txBody>
      </p:sp>
      <p:pic>
        <p:nvPicPr>
          <p:cNvPr id="9" name="Content Placeholder 8">
            <a:extLst>
              <a:ext uri="{FF2B5EF4-FFF2-40B4-BE49-F238E27FC236}">
                <a16:creationId xmlns:a16="http://schemas.microsoft.com/office/drawing/2014/main" id="{0E9D7F8D-BBC2-4A83-8431-751BA946A0AE}"/>
              </a:ext>
            </a:extLst>
          </p:cNvPr>
          <p:cNvPicPr>
            <a:picLocks noGrp="1" noChangeAspect="1"/>
          </p:cNvPicPr>
          <p:nvPr>
            <p:ph sz="half" idx="1"/>
          </p:nvPr>
        </p:nvPicPr>
        <p:blipFill>
          <a:blip r:embed="rId2"/>
          <a:stretch>
            <a:fillRect/>
          </a:stretch>
        </p:blipFill>
        <p:spPr>
          <a:xfrm>
            <a:off x="1606045" y="2133600"/>
            <a:ext cx="4593074" cy="3176337"/>
          </a:xfrm>
          <a:prstGeom prst="rect">
            <a:avLst/>
          </a:prstGeom>
        </p:spPr>
      </p:pic>
      <p:sp>
        <p:nvSpPr>
          <p:cNvPr id="8" name="Content Placeholder 7">
            <a:extLst>
              <a:ext uri="{FF2B5EF4-FFF2-40B4-BE49-F238E27FC236}">
                <a16:creationId xmlns:a16="http://schemas.microsoft.com/office/drawing/2014/main" id="{032FCD1B-DBCE-43FF-B6F3-A78B674FB246}"/>
              </a:ext>
            </a:extLst>
          </p:cNvPr>
          <p:cNvSpPr>
            <a:spLocks noGrp="1"/>
          </p:cNvSpPr>
          <p:nvPr>
            <p:ph sz="half" idx="2"/>
          </p:nvPr>
        </p:nvSpPr>
        <p:spPr/>
        <p:txBody>
          <a:bodyPr numCol="2">
            <a:normAutofit/>
          </a:bodyPr>
          <a:lstStyle/>
          <a:p>
            <a:r>
              <a:rPr lang="en-US" b="1" dirty="0"/>
              <a:t>Age Group:</a:t>
            </a:r>
          </a:p>
          <a:p>
            <a:r>
              <a:rPr lang="en-US" dirty="0"/>
              <a:t>1 = 25 or less years </a:t>
            </a:r>
          </a:p>
          <a:p>
            <a:r>
              <a:rPr lang="en-US" dirty="0"/>
              <a:t>2 = 26 to 30</a:t>
            </a:r>
          </a:p>
          <a:p>
            <a:r>
              <a:rPr lang="en-US" dirty="0"/>
              <a:t>3 = 31 to 35</a:t>
            </a:r>
          </a:p>
          <a:p>
            <a:r>
              <a:rPr lang="en-US" dirty="0"/>
              <a:t>4 = 36 to 40</a:t>
            </a:r>
          </a:p>
          <a:p>
            <a:r>
              <a:rPr lang="en-US" dirty="0"/>
              <a:t>5 = 41 to 45</a:t>
            </a:r>
          </a:p>
          <a:p>
            <a:endParaRPr lang="en-US" dirty="0"/>
          </a:p>
          <a:p>
            <a:r>
              <a:rPr lang="en-US" dirty="0"/>
              <a:t>6 = 46 to 50</a:t>
            </a:r>
          </a:p>
          <a:p>
            <a:r>
              <a:rPr lang="en-US" dirty="0"/>
              <a:t>7 = 51 to 55</a:t>
            </a:r>
          </a:p>
          <a:p>
            <a:r>
              <a:rPr lang="en-US" dirty="0"/>
              <a:t>8 = 56 or greater</a:t>
            </a:r>
          </a:p>
          <a:p>
            <a:endParaRPr lang="en-US" dirty="0"/>
          </a:p>
        </p:txBody>
      </p:sp>
    </p:spTree>
    <p:extLst>
      <p:ext uri="{BB962C8B-B14F-4D97-AF65-F5344CB8AC3E}">
        <p14:creationId xmlns:p14="http://schemas.microsoft.com/office/powerpoint/2010/main" val="1870560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A0C6-28F3-4B76-9D59-4E51255D6192}"/>
              </a:ext>
            </a:extLst>
          </p:cNvPr>
          <p:cNvSpPr>
            <a:spLocks noGrp="1"/>
          </p:cNvSpPr>
          <p:nvPr>
            <p:ph type="title"/>
          </p:nvPr>
        </p:nvSpPr>
        <p:spPr/>
        <p:txBody>
          <a:bodyPr/>
          <a:lstStyle/>
          <a:p>
            <a:r>
              <a:rPr lang="en-US" dirty="0"/>
              <a:t>Prediction Model Variables</a:t>
            </a:r>
          </a:p>
        </p:txBody>
      </p:sp>
      <p:pic>
        <p:nvPicPr>
          <p:cNvPr id="4" name="Content Placeholder 3">
            <a:extLst>
              <a:ext uri="{FF2B5EF4-FFF2-40B4-BE49-F238E27FC236}">
                <a16:creationId xmlns:a16="http://schemas.microsoft.com/office/drawing/2014/main" id="{8027555C-EF1F-4617-8961-8616DEF13F97}"/>
              </a:ext>
            </a:extLst>
          </p:cNvPr>
          <p:cNvPicPr>
            <a:picLocks noGrp="1" noChangeAspect="1"/>
          </p:cNvPicPr>
          <p:nvPr>
            <p:ph idx="1"/>
          </p:nvPr>
        </p:nvPicPr>
        <p:blipFill>
          <a:blip r:embed="rId2"/>
          <a:stretch>
            <a:fillRect/>
          </a:stretch>
        </p:blipFill>
        <p:spPr>
          <a:xfrm>
            <a:off x="641145" y="2566737"/>
            <a:ext cx="10964069" cy="2294021"/>
          </a:xfrm>
          <a:prstGeom prst="rect">
            <a:avLst/>
          </a:prstGeom>
        </p:spPr>
      </p:pic>
    </p:spTree>
    <p:extLst>
      <p:ext uri="{BB962C8B-B14F-4D97-AF65-F5344CB8AC3E}">
        <p14:creationId xmlns:p14="http://schemas.microsoft.com/office/powerpoint/2010/main" val="2804001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730C-91DC-4D56-8A8C-811979D9E876}"/>
              </a:ext>
            </a:extLst>
          </p:cNvPr>
          <p:cNvSpPr>
            <a:spLocks noGrp="1"/>
          </p:cNvSpPr>
          <p:nvPr>
            <p:ph type="title"/>
          </p:nvPr>
        </p:nvSpPr>
        <p:spPr/>
        <p:txBody>
          <a:bodyPr/>
          <a:lstStyle/>
          <a:p>
            <a:r>
              <a:rPr lang="en-US" dirty="0"/>
              <a:t>Tools &amp; Techniques</a:t>
            </a:r>
          </a:p>
        </p:txBody>
      </p:sp>
      <p:sp>
        <p:nvSpPr>
          <p:cNvPr id="3" name="Content Placeholder 2">
            <a:extLst>
              <a:ext uri="{FF2B5EF4-FFF2-40B4-BE49-F238E27FC236}">
                <a16:creationId xmlns:a16="http://schemas.microsoft.com/office/drawing/2014/main" id="{CFEEEFD9-4CB2-47C3-A4C9-2AD0AC82BE46}"/>
              </a:ext>
            </a:extLst>
          </p:cNvPr>
          <p:cNvSpPr>
            <a:spLocks noGrp="1"/>
          </p:cNvSpPr>
          <p:nvPr>
            <p:ph idx="1"/>
          </p:nvPr>
        </p:nvSpPr>
        <p:spPr/>
        <p:txBody>
          <a:bodyPr/>
          <a:lstStyle/>
          <a:p>
            <a:r>
              <a:rPr lang="en-US" dirty="0"/>
              <a:t>Hierarchal Clustering K – Modes </a:t>
            </a:r>
          </a:p>
          <a:p>
            <a:r>
              <a:rPr lang="en-US" dirty="0"/>
              <a:t>Comparative model testing </a:t>
            </a:r>
          </a:p>
          <a:p>
            <a:r>
              <a:rPr lang="en-US" dirty="0"/>
              <a:t>Logistic Regression</a:t>
            </a:r>
          </a:p>
          <a:p>
            <a:r>
              <a:rPr lang="en-US" dirty="0"/>
              <a:t>Decision Tree</a:t>
            </a:r>
          </a:p>
          <a:p>
            <a:r>
              <a:rPr lang="en-US" dirty="0"/>
              <a:t>Discriminate Analysis: Chi-Squared &amp; ROC Curve</a:t>
            </a:r>
          </a:p>
          <a:p>
            <a:r>
              <a:rPr lang="en-US" dirty="0"/>
              <a:t>Variable Importance</a:t>
            </a:r>
          </a:p>
          <a:p>
            <a:endParaRPr lang="en-US" dirty="0"/>
          </a:p>
        </p:txBody>
      </p:sp>
    </p:spTree>
    <p:extLst>
      <p:ext uri="{BB962C8B-B14F-4D97-AF65-F5344CB8AC3E}">
        <p14:creationId xmlns:p14="http://schemas.microsoft.com/office/powerpoint/2010/main" val="3166731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A657-23B4-47B3-BA15-B46E032F449D}"/>
              </a:ext>
            </a:extLst>
          </p:cNvPr>
          <p:cNvSpPr>
            <a:spLocks noGrp="1"/>
          </p:cNvSpPr>
          <p:nvPr>
            <p:ph type="title"/>
          </p:nvPr>
        </p:nvSpPr>
        <p:spPr/>
        <p:txBody>
          <a:bodyPr/>
          <a:lstStyle/>
          <a:p>
            <a:r>
              <a:rPr lang="en-US" dirty="0"/>
              <a:t>Comparative model testing </a:t>
            </a:r>
            <a:br>
              <a:rPr lang="en-US" dirty="0"/>
            </a:br>
            <a:endParaRPr lang="en-US" dirty="0"/>
          </a:p>
        </p:txBody>
      </p:sp>
      <p:pic>
        <p:nvPicPr>
          <p:cNvPr id="9" name="Content Placeholder 8">
            <a:extLst>
              <a:ext uri="{FF2B5EF4-FFF2-40B4-BE49-F238E27FC236}">
                <a16:creationId xmlns:a16="http://schemas.microsoft.com/office/drawing/2014/main" id="{1F1D09BE-2EBD-4E89-A3B0-45C3F7B8D19E}"/>
              </a:ext>
            </a:extLst>
          </p:cNvPr>
          <p:cNvPicPr>
            <a:picLocks noGrp="1" noChangeAspect="1"/>
          </p:cNvPicPr>
          <p:nvPr>
            <p:ph idx="1"/>
          </p:nvPr>
        </p:nvPicPr>
        <p:blipFill>
          <a:blip r:embed="rId2"/>
          <a:stretch>
            <a:fillRect/>
          </a:stretch>
        </p:blipFill>
        <p:spPr>
          <a:xfrm>
            <a:off x="1451580" y="2016125"/>
            <a:ext cx="9603274" cy="4154138"/>
          </a:xfrm>
          <a:prstGeom prst="rect">
            <a:avLst/>
          </a:prstGeom>
        </p:spPr>
      </p:pic>
    </p:spTree>
    <p:extLst>
      <p:ext uri="{BB962C8B-B14F-4D97-AF65-F5344CB8AC3E}">
        <p14:creationId xmlns:p14="http://schemas.microsoft.com/office/powerpoint/2010/main" val="72668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2780D-157B-4D17-8BAD-5DA8B6880796}"/>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4FA6F83A-C122-4933-82C2-9EA258B7D99F}"/>
              </a:ext>
            </a:extLst>
          </p:cNvPr>
          <p:cNvSpPr>
            <a:spLocks noGrp="1"/>
          </p:cNvSpPr>
          <p:nvPr>
            <p:ph idx="1"/>
          </p:nvPr>
        </p:nvSpPr>
        <p:spPr/>
        <p:txBody>
          <a:bodyPr>
            <a:normAutofit/>
          </a:bodyPr>
          <a:lstStyle/>
          <a:p>
            <a:r>
              <a:rPr lang="en-US" dirty="0"/>
              <a:t>Prediction Accuracy 87.73 % at 95 percent confidence level</a:t>
            </a:r>
          </a:p>
          <a:p>
            <a:r>
              <a:rPr lang="en-US" dirty="0"/>
              <a:t>7 Most Significate Variables Identified</a:t>
            </a:r>
          </a:p>
        </p:txBody>
      </p:sp>
    </p:spTree>
    <p:extLst>
      <p:ext uri="{BB962C8B-B14F-4D97-AF65-F5344CB8AC3E}">
        <p14:creationId xmlns:p14="http://schemas.microsoft.com/office/powerpoint/2010/main" val="696524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B340-3844-4717-BAFF-C56BD87299D7}"/>
              </a:ext>
            </a:extLst>
          </p:cNvPr>
          <p:cNvSpPr>
            <a:spLocks noGrp="1"/>
          </p:cNvSpPr>
          <p:nvPr>
            <p:ph type="title"/>
          </p:nvPr>
        </p:nvSpPr>
        <p:spPr/>
        <p:txBody>
          <a:bodyPr/>
          <a:lstStyle/>
          <a:p>
            <a:r>
              <a:rPr lang="en-US" dirty="0"/>
              <a:t>Findings </a:t>
            </a:r>
          </a:p>
        </p:txBody>
      </p:sp>
      <p:pic>
        <p:nvPicPr>
          <p:cNvPr id="4" name="Content Placeholder 3">
            <a:extLst>
              <a:ext uri="{FF2B5EF4-FFF2-40B4-BE49-F238E27FC236}">
                <a16:creationId xmlns:a16="http://schemas.microsoft.com/office/drawing/2014/main" id="{BB8FC446-51B5-4055-A9D1-0D9D7E718CCE}"/>
              </a:ext>
            </a:extLst>
          </p:cNvPr>
          <p:cNvPicPr>
            <a:picLocks noGrp="1"/>
          </p:cNvPicPr>
          <p:nvPr>
            <p:ph sz="half" idx="1"/>
          </p:nvPr>
        </p:nvPicPr>
        <p:blipFill>
          <a:blip r:embed="rId2"/>
          <a:stretch>
            <a:fillRect/>
          </a:stretch>
        </p:blipFill>
        <p:spPr>
          <a:xfrm>
            <a:off x="1980631" y="2011363"/>
            <a:ext cx="3579363" cy="3448050"/>
          </a:xfrm>
          <a:prstGeom prst="rect">
            <a:avLst/>
          </a:prstGeom>
        </p:spPr>
      </p:pic>
      <p:sp>
        <p:nvSpPr>
          <p:cNvPr id="5" name="Content Placeholder 4">
            <a:extLst>
              <a:ext uri="{FF2B5EF4-FFF2-40B4-BE49-F238E27FC236}">
                <a16:creationId xmlns:a16="http://schemas.microsoft.com/office/drawing/2014/main" id="{7A682C44-D6CE-4EF5-A98C-18E22D42652A}"/>
              </a:ext>
            </a:extLst>
          </p:cNvPr>
          <p:cNvSpPr>
            <a:spLocks noGrp="1"/>
          </p:cNvSpPr>
          <p:nvPr>
            <p:ph sz="half" idx="2"/>
          </p:nvPr>
        </p:nvSpPr>
        <p:spPr/>
        <p:txBody>
          <a:bodyPr>
            <a:normAutofit lnSpcReduction="10000"/>
          </a:bodyPr>
          <a:lstStyle/>
          <a:p>
            <a:r>
              <a:rPr lang="en-US" dirty="0"/>
              <a:t>Most Significant Variables</a:t>
            </a:r>
          </a:p>
          <a:p>
            <a:pPr lvl="1"/>
            <a:r>
              <a:rPr lang="en-US" dirty="0" err="1"/>
              <a:t>OverTime</a:t>
            </a:r>
            <a:r>
              <a:rPr lang="en-US" dirty="0"/>
              <a:t> </a:t>
            </a:r>
          </a:p>
          <a:p>
            <a:pPr lvl="1"/>
            <a:r>
              <a:rPr lang="en-US" dirty="0" err="1"/>
              <a:t>BusinessTravel</a:t>
            </a:r>
            <a:r>
              <a:rPr lang="en-US" dirty="0"/>
              <a:t> </a:t>
            </a:r>
          </a:p>
          <a:p>
            <a:pPr lvl="1"/>
            <a:r>
              <a:rPr lang="en-US" dirty="0" err="1"/>
              <a:t>EnvironmentSatisfaction</a:t>
            </a:r>
            <a:endParaRPr lang="en-US" dirty="0"/>
          </a:p>
          <a:p>
            <a:pPr lvl="1"/>
            <a:r>
              <a:rPr lang="en-US" dirty="0" err="1"/>
              <a:t>JobInvolvement</a:t>
            </a:r>
            <a:endParaRPr lang="en-US" dirty="0"/>
          </a:p>
          <a:p>
            <a:pPr lvl="1"/>
            <a:r>
              <a:rPr lang="en-US" dirty="0" err="1"/>
              <a:t>MaritalStatus</a:t>
            </a:r>
            <a:endParaRPr lang="en-US" dirty="0"/>
          </a:p>
          <a:p>
            <a:pPr lvl="1"/>
            <a:r>
              <a:rPr lang="en-US" dirty="0" err="1"/>
              <a:t>NumCompaniesWorked</a:t>
            </a:r>
            <a:endParaRPr lang="en-US" dirty="0"/>
          </a:p>
          <a:p>
            <a:pPr lvl="1"/>
            <a:r>
              <a:rPr lang="en-US" dirty="0" err="1"/>
              <a:t>YearsWithoutPromotion_WithCurrentManager_group</a:t>
            </a:r>
            <a:r>
              <a:rPr lang="en-US" dirty="0"/>
              <a:t>.</a:t>
            </a:r>
          </a:p>
          <a:p>
            <a:endParaRPr lang="en-US" dirty="0"/>
          </a:p>
        </p:txBody>
      </p:sp>
    </p:spTree>
    <p:extLst>
      <p:ext uri="{BB962C8B-B14F-4D97-AF65-F5344CB8AC3E}">
        <p14:creationId xmlns:p14="http://schemas.microsoft.com/office/powerpoint/2010/main" val="262940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589F3-C722-4CB1-9786-E7462B35F45E}"/>
              </a:ext>
            </a:extLst>
          </p:cNvPr>
          <p:cNvSpPr>
            <a:spLocks noGrp="1"/>
          </p:cNvSpPr>
          <p:nvPr>
            <p:ph type="title"/>
          </p:nvPr>
        </p:nvSpPr>
        <p:spPr/>
        <p:txBody>
          <a:bodyPr/>
          <a:lstStyle/>
          <a:p>
            <a:r>
              <a:rPr lang="en-US" dirty="0"/>
              <a:t>Decision Tree</a:t>
            </a:r>
          </a:p>
        </p:txBody>
      </p:sp>
      <p:pic>
        <p:nvPicPr>
          <p:cNvPr id="6" name="Content Placeholder 5">
            <a:extLst>
              <a:ext uri="{FF2B5EF4-FFF2-40B4-BE49-F238E27FC236}">
                <a16:creationId xmlns:a16="http://schemas.microsoft.com/office/drawing/2014/main" id="{64673443-52BD-499D-AF98-89AA0BFD0B5D}"/>
              </a:ext>
            </a:extLst>
          </p:cNvPr>
          <p:cNvPicPr>
            <a:picLocks noGrp="1" noChangeAspect="1"/>
          </p:cNvPicPr>
          <p:nvPr>
            <p:ph idx="1"/>
          </p:nvPr>
        </p:nvPicPr>
        <p:blipFill>
          <a:blip r:embed="rId3"/>
          <a:stretch>
            <a:fillRect/>
          </a:stretch>
        </p:blipFill>
        <p:spPr>
          <a:xfrm>
            <a:off x="1451579" y="1912915"/>
            <a:ext cx="9658018" cy="4140566"/>
          </a:xfrm>
          <a:prstGeom prst="rect">
            <a:avLst/>
          </a:prstGeom>
        </p:spPr>
      </p:pic>
    </p:spTree>
    <p:extLst>
      <p:ext uri="{BB962C8B-B14F-4D97-AF65-F5344CB8AC3E}">
        <p14:creationId xmlns:p14="http://schemas.microsoft.com/office/powerpoint/2010/main" val="2349774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2D02-8023-4BC0-A176-F1BEB27EC679}"/>
              </a:ext>
            </a:extLst>
          </p:cNvPr>
          <p:cNvSpPr>
            <a:spLocks noGrp="1"/>
          </p:cNvSpPr>
          <p:nvPr>
            <p:ph type="title"/>
          </p:nvPr>
        </p:nvSpPr>
        <p:spPr/>
        <p:txBody>
          <a:bodyPr/>
          <a:lstStyle/>
          <a:p>
            <a:r>
              <a:rPr lang="en-US" dirty="0"/>
              <a:t>Discriminate Analysis</a:t>
            </a:r>
          </a:p>
        </p:txBody>
      </p:sp>
      <p:sp>
        <p:nvSpPr>
          <p:cNvPr id="3" name="Content Placeholder 2">
            <a:extLst>
              <a:ext uri="{FF2B5EF4-FFF2-40B4-BE49-F238E27FC236}">
                <a16:creationId xmlns:a16="http://schemas.microsoft.com/office/drawing/2014/main" id="{47851359-265C-4FEC-A138-E59B86CBE21D}"/>
              </a:ext>
            </a:extLst>
          </p:cNvPr>
          <p:cNvSpPr>
            <a:spLocks noGrp="1"/>
          </p:cNvSpPr>
          <p:nvPr>
            <p:ph sz="half" idx="1"/>
          </p:nvPr>
        </p:nvSpPr>
        <p:spPr/>
        <p:txBody>
          <a:bodyPr/>
          <a:lstStyle/>
          <a:p>
            <a:endParaRPr lang="en-US" dirty="0"/>
          </a:p>
          <a:p>
            <a:r>
              <a:rPr lang="en-US" dirty="0"/>
              <a:t>Chi-Squared</a:t>
            </a:r>
          </a:p>
          <a:p>
            <a:pPr lvl="1"/>
            <a:r>
              <a:rPr lang="en-US" dirty="0"/>
              <a:t>critical value was lager than the residual deviance. Good Model Fit</a:t>
            </a:r>
          </a:p>
          <a:p>
            <a:r>
              <a:rPr lang="en-US" dirty="0"/>
              <a:t>ROC Curve</a:t>
            </a:r>
          </a:p>
          <a:p>
            <a:pPr lvl="1"/>
            <a:r>
              <a:rPr lang="en-US" dirty="0"/>
              <a:t>model is 0.80 or greater. Model is Discriminate. </a:t>
            </a:r>
          </a:p>
        </p:txBody>
      </p:sp>
      <p:pic>
        <p:nvPicPr>
          <p:cNvPr id="5" name="Content Placeholder 4">
            <a:extLst>
              <a:ext uri="{FF2B5EF4-FFF2-40B4-BE49-F238E27FC236}">
                <a16:creationId xmlns:a16="http://schemas.microsoft.com/office/drawing/2014/main" id="{2A271EB0-687A-4F40-B4BB-E7210E93D988}"/>
              </a:ext>
            </a:extLst>
          </p:cNvPr>
          <p:cNvPicPr>
            <a:picLocks noGrp="1" noChangeAspect="1"/>
          </p:cNvPicPr>
          <p:nvPr>
            <p:ph sz="half" idx="2"/>
          </p:nvPr>
        </p:nvPicPr>
        <p:blipFill>
          <a:blip r:embed="rId3"/>
          <a:stretch>
            <a:fillRect/>
          </a:stretch>
        </p:blipFill>
        <p:spPr>
          <a:xfrm>
            <a:off x="7202273" y="2204824"/>
            <a:ext cx="3305306" cy="3305306"/>
          </a:xfrm>
          <a:prstGeom prst="rect">
            <a:avLst/>
          </a:prstGeom>
        </p:spPr>
      </p:pic>
    </p:spTree>
    <p:extLst>
      <p:ext uri="{BB962C8B-B14F-4D97-AF65-F5344CB8AC3E}">
        <p14:creationId xmlns:p14="http://schemas.microsoft.com/office/powerpoint/2010/main" val="183769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C049-4946-4230-B81D-52FA80F644FF}"/>
              </a:ext>
            </a:extLst>
          </p:cNvPr>
          <p:cNvSpPr>
            <a:spLocks noGrp="1"/>
          </p:cNvSpPr>
          <p:nvPr>
            <p:ph type="title"/>
          </p:nvPr>
        </p:nvSpPr>
        <p:spPr/>
        <p:txBody>
          <a:bodyPr/>
          <a:lstStyle/>
          <a:p>
            <a:r>
              <a:rPr lang="en-US" dirty="0"/>
              <a:t>Variable importance</a:t>
            </a:r>
          </a:p>
        </p:txBody>
      </p:sp>
      <p:pic>
        <p:nvPicPr>
          <p:cNvPr id="5" name="Content Placeholder 4">
            <a:extLst>
              <a:ext uri="{FF2B5EF4-FFF2-40B4-BE49-F238E27FC236}">
                <a16:creationId xmlns:a16="http://schemas.microsoft.com/office/drawing/2014/main" id="{7DC0791D-0536-458B-8B83-7902045EA78E}"/>
              </a:ext>
            </a:extLst>
          </p:cNvPr>
          <p:cNvPicPr>
            <a:picLocks noGrp="1" noChangeAspect="1"/>
          </p:cNvPicPr>
          <p:nvPr>
            <p:ph sz="half" idx="1"/>
          </p:nvPr>
        </p:nvPicPr>
        <p:blipFill>
          <a:blip r:embed="rId2"/>
          <a:stretch>
            <a:fillRect/>
          </a:stretch>
        </p:blipFill>
        <p:spPr>
          <a:xfrm>
            <a:off x="1652337" y="1870234"/>
            <a:ext cx="4361369" cy="3840756"/>
          </a:xfrm>
          <a:prstGeom prst="rect">
            <a:avLst/>
          </a:prstGeom>
        </p:spPr>
      </p:pic>
      <p:sp>
        <p:nvSpPr>
          <p:cNvPr id="4" name="Content Placeholder 3">
            <a:extLst>
              <a:ext uri="{FF2B5EF4-FFF2-40B4-BE49-F238E27FC236}">
                <a16:creationId xmlns:a16="http://schemas.microsoft.com/office/drawing/2014/main" id="{760D09BF-8B06-450B-9569-970747602AB8}"/>
              </a:ext>
            </a:extLst>
          </p:cNvPr>
          <p:cNvSpPr>
            <a:spLocks noGrp="1"/>
          </p:cNvSpPr>
          <p:nvPr>
            <p:ph sz="half" idx="2"/>
          </p:nvPr>
        </p:nvSpPr>
        <p:spPr/>
        <p:txBody>
          <a:bodyPr/>
          <a:lstStyle/>
          <a:p>
            <a:r>
              <a:rPr lang="en-US" dirty="0"/>
              <a:t>Overtime has a 40 percent greater impact on Attrition that the next most significant variable. </a:t>
            </a:r>
          </a:p>
        </p:txBody>
      </p:sp>
    </p:spTree>
    <p:extLst>
      <p:ext uri="{BB962C8B-B14F-4D97-AF65-F5344CB8AC3E}">
        <p14:creationId xmlns:p14="http://schemas.microsoft.com/office/powerpoint/2010/main" val="2126173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005C-D922-4993-B808-EAE1522AC613}"/>
              </a:ext>
            </a:extLst>
          </p:cNvPr>
          <p:cNvSpPr>
            <a:spLocks noGrp="1"/>
          </p:cNvSpPr>
          <p:nvPr>
            <p:ph type="title"/>
          </p:nvPr>
        </p:nvSpPr>
        <p:spPr/>
        <p:txBody>
          <a:bodyPr/>
          <a:lstStyle/>
          <a:p>
            <a:r>
              <a:rPr lang="en-US" dirty="0"/>
              <a:t>Proposed Actions</a:t>
            </a:r>
          </a:p>
        </p:txBody>
      </p:sp>
      <p:sp>
        <p:nvSpPr>
          <p:cNvPr id="3" name="Content Placeholder 2">
            <a:extLst>
              <a:ext uri="{FF2B5EF4-FFF2-40B4-BE49-F238E27FC236}">
                <a16:creationId xmlns:a16="http://schemas.microsoft.com/office/drawing/2014/main" id="{C9A56293-22FC-40F1-8D73-1E46E519B66C}"/>
              </a:ext>
            </a:extLst>
          </p:cNvPr>
          <p:cNvSpPr>
            <a:spLocks noGrp="1"/>
          </p:cNvSpPr>
          <p:nvPr>
            <p:ph idx="1"/>
          </p:nvPr>
        </p:nvSpPr>
        <p:spPr/>
        <p:txBody>
          <a:bodyPr/>
          <a:lstStyle/>
          <a:p>
            <a:r>
              <a:rPr lang="en-US" dirty="0"/>
              <a:t>1. Overtime: Identify the reasons for overtime and attempt to reduce if not eliminate the need for employees to work excessive hours. </a:t>
            </a:r>
          </a:p>
          <a:p>
            <a:r>
              <a:rPr lang="en-US" dirty="0"/>
              <a:t>2. Promotion: Identify employees that have not received a promotion within the three to ten years.</a:t>
            </a:r>
          </a:p>
          <a:p>
            <a:r>
              <a:rPr lang="en-US" i="1" dirty="0"/>
              <a:t>* Limitation: Predicting Human Emotion</a:t>
            </a:r>
          </a:p>
        </p:txBody>
      </p:sp>
    </p:spTree>
    <p:extLst>
      <p:ext uri="{BB962C8B-B14F-4D97-AF65-F5344CB8AC3E}">
        <p14:creationId xmlns:p14="http://schemas.microsoft.com/office/powerpoint/2010/main" val="200943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41D57-9993-49B0-86E6-332376E6F99A}"/>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D87FF8AF-CB05-436A-BE7F-F86A41C86650}"/>
              </a:ext>
            </a:extLst>
          </p:cNvPr>
          <p:cNvSpPr>
            <a:spLocks noGrp="1"/>
          </p:cNvSpPr>
          <p:nvPr>
            <p:ph sz="half" idx="1"/>
          </p:nvPr>
        </p:nvSpPr>
        <p:spPr/>
        <p:txBody>
          <a:bodyPr/>
          <a:lstStyle/>
          <a:p>
            <a:endParaRPr lang="en-US" dirty="0"/>
          </a:p>
          <a:p>
            <a:r>
              <a:rPr lang="en-US" dirty="0"/>
              <a:t>Data Scientist, MBA </a:t>
            </a:r>
          </a:p>
          <a:p>
            <a:r>
              <a:rPr lang="en-US" dirty="0"/>
              <a:t>10+ Years of Experience</a:t>
            </a:r>
          </a:p>
          <a:p>
            <a:pPr lvl="1"/>
            <a:r>
              <a:rPr lang="en-US" dirty="0"/>
              <a:t>Banking</a:t>
            </a:r>
          </a:p>
          <a:p>
            <a:pPr lvl="1"/>
            <a:r>
              <a:rPr lang="en-US" dirty="0"/>
              <a:t>Financial Services</a:t>
            </a:r>
          </a:p>
          <a:p>
            <a:pPr lvl="1"/>
            <a:r>
              <a:rPr lang="en-US" dirty="0"/>
              <a:t>Data Analysis</a:t>
            </a:r>
          </a:p>
          <a:p>
            <a:pPr lvl="1"/>
            <a:r>
              <a:rPr lang="en-US" dirty="0"/>
              <a:t>Statistics</a:t>
            </a:r>
          </a:p>
        </p:txBody>
      </p:sp>
      <p:pic>
        <p:nvPicPr>
          <p:cNvPr id="10" name="Content Placeholder 9">
            <a:extLst>
              <a:ext uri="{FF2B5EF4-FFF2-40B4-BE49-F238E27FC236}">
                <a16:creationId xmlns:a16="http://schemas.microsoft.com/office/drawing/2014/main" id="{B53A0856-FA1A-402B-B3F3-D6BE9BA151B8}"/>
              </a:ext>
            </a:extLst>
          </p:cNvPr>
          <p:cNvPicPr>
            <a:picLocks noGrp="1" noChangeAspect="1"/>
          </p:cNvPicPr>
          <p:nvPr>
            <p:ph sz="half" idx="2"/>
          </p:nvPr>
        </p:nvPicPr>
        <p:blipFill>
          <a:blip r:embed="rId2"/>
          <a:stretch>
            <a:fillRect/>
          </a:stretch>
        </p:blipFill>
        <p:spPr>
          <a:xfrm>
            <a:off x="7359332" y="2017713"/>
            <a:ext cx="2753360" cy="3441700"/>
          </a:xfrm>
        </p:spPr>
      </p:pic>
    </p:spTree>
    <p:extLst>
      <p:ext uri="{BB962C8B-B14F-4D97-AF65-F5344CB8AC3E}">
        <p14:creationId xmlns:p14="http://schemas.microsoft.com/office/powerpoint/2010/main" val="2192342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365B-A0DE-4268-9A16-509C2B254A2B}"/>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68D0BDB6-99E6-48B7-9CCA-0576A952984A}"/>
              </a:ext>
            </a:extLst>
          </p:cNvPr>
          <p:cNvSpPr>
            <a:spLocks noGrp="1"/>
          </p:cNvSpPr>
          <p:nvPr>
            <p:ph idx="1"/>
          </p:nvPr>
        </p:nvSpPr>
        <p:spPr/>
        <p:txBody>
          <a:bodyPr/>
          <a:lstStyle/>
          <a:p>
            <a:r>
              <a:rPr lang="en-US" dirty="0"/>
              <a:t>Reduced attrition/turnover of employees</a:t>
            </a:r>
          </a:p>
          <a:p>
            <a:r>
              <a:rPr lang="en-US" dirty="0"/>
              <a:t>Increased revenue</a:t>
            </a:r>
          </a:p>
          <a:p>
            <a:r>
              <a:rPr lang="en-US" dirty="0"/>
              <a:t>Increased job satisfaction </a:t>
            </a:r>
          </a:p>
          <a:p>
            <a:endParaRPr lang="en-US" dirty="0"/>
          </a:p>
          <a:p>
            <a:pPr lvl="1"/>
            <a:r>
              <a:rPr lang="en-US" i="1" dirty="0"/>
              <a:t>Bonus:  When you take the steps to improve working conditions and invest in employee support and satisfaction you will have happier workers and a greater potential for a return on your investment.</a:t>
            </a:r>
          </a:p>
        </p:txBody>
      </p:sp>
    </p:spTree>
    <p:extLst>
      <p:ext uri="{BB962C8B-B14F-4D97-AF65-F5344CB8AC3E}">
        <p14:creationId xmlns:p14="http://schemas.microsoft.com/office/powerpoint/2010/main" val="1202103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F5DBE-3FE8-4B83-AA6C-AF384D2C8BD7}"/>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532DA02-8830-40E9-A840-0E3868DBD236}"/>
              </a:ext>
            </a:extLst>
          </p:cNvPr>
          <p:cNvSpPr>
            <a:spLocks noGrp="1"/>
          </p:cNvSpPr>
          <p:nvPr>
            <p:ph idx="1"/>
          </p:nvPr>
        </p:nvSpPr>
        <p:spPr/>
        <p:txBody>
          <a:bodyPr/>
          <a:lstStyle/>
          <a:p>
            <a:r>
              <a:rPr lang="en-US" dirty="0"/>
              <a:t>The cost of losing an employee can range from tens of thousands of dollars to 1.5 – 2.0x the employee’s annual salary (Altman, 2017). </a:t>
            </a:r>
          </a:p>
          <a:p>
            <a:r>
              <a:rPr lang="en-US" dirty="0"/>
              <a:t>What are the most likely reasons for an employee to leave a company and can the turnover possibility be predicted before it happens? </a:t>
            </a:r>
          </a:p>
        </p:txBody>
      </p:sp>
    </p:spTree>
    <p:extLst>
      <p:ext uri="{BB962C8B-B14F-4D97-AF65-F5344CB8AC3E}">
        <p14:creationId xmlns:p14="http://schemas.microsoft.com/office/powerpoint/2010/main" val="3185769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543F-2C15-4352-9A6E-44147E3EE302}"/>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160BDDA6-F624-4E5B-9CE3-A704E2222D20}"/>
              </a:ext>
            </a:extLst>
          </p:cNvPr>
          <p:cNvSpPr>
            <a:spLocks noGrp="1"/>
          </p:cNvSpPr>
          <p:nvPr>
            <p:ph sz="half" idx="1"/>
          </p:nvPr>
        </p:nvSpPr>
        <p:spPr/>
        <p:txBody>
          <a:bodyPr/>
          <a:lstStyle/>
          <a:p>
            <a:endParaRPr lang="en-US" dirty="0"/>
          </a:p>
          <a:p>
            <a:endParaRPr lang="en-US" dirty="0"/>
          </a:p>
          <a:p>
            <a:r>
              <a:rPr lang="en-US" dirty="0"/>
              <a:t>If an employee has more tenure with the company, he/she is less likely to leave. </a:t>
            </a:r>
          </a:p>
        </p:txBody>
      </p:sp>
      <p:pic>
        <p:nvPicPr>
          <p:cNvPr id="5" name="Content Placeholder 4">
            <a:extLst>
              <a:ext uri="{FF2B5EF4-FFF2-40B4-BE49-F238E27FC236}">
                <a16:creationId xmlns:a16="http://schemas.microsoft.com/office/drawing/2014/main" id="{81CBCD04-C5C2-40D7-9CD8-AF1692E1A11F}"/>
              </a:ext>
            </a:extLst>
          </p:cNvPr>
          <p:cNvPicPr>
            <a:picLocks noGrp="1" noChangeAspect="1"/>
          </p:cNvPicPr>
          <p:nvPr>
            <p:ph sz="half" idx="2"/>
          </p:nvPr>
        </p:nvPicPr>
        <p:blipFill>
          <a:blip r:embed="rId2"/>
          <a:stretch>
            <a:fillRect/>
          </a:stretch>
        </p:blipFill>
        <p:spPr>
          <a:xfrm>
            <a:off x="6413500" y="2275735"/>
            <a:ext cx="4645025" cy="2925656"/>
          </a:xfrm>
          <a:prstGeom prst="rect">
            <a:avLst/>
          </a:prstGeom>
        </p:spPr>
      </p:pic>
    </p:spTree>
    <p:extLst>
      <p:ext uri="{BB962C8B-B14F-4D97-AF65-F5344CB8AC3E}">
        <p14:creationId xmlns:p14="http://schemas.microsoft.com/office/powerpoint/2010/main" val="1808864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8A1E-6DF2-4B3F-9B23-5F3247C4E634}"/>
              </a:ext>
            </a:extLst>
          </p:cNvPr>
          <p:cNvSpPr>
            <a:spLocks noGrp="1"/>
          </p:cNvSpPr>
          <p:nvPr>
            <p:ph type="title"/>
          </p:nvPr>
        </p:nvSpPr>
        <p:spPr/>
        <p:txBody>
          <a:bodyPr/>
          <a:lstStyle/>
          <a:p>
            <a:r>
              <a:rPr lang="en-US" dirty="0"/>
              <a:t>Data Analysis Summary</a:t>
            </a:r>
          </a:p>
        </p:txBody>
      </p:sp>
      <p:sp>
        <p:nvSpPr>
          <p:cNvPr id="3" name="Content Placeholder 2">
            <a:extLst>
              <a:ext uri="{FF2B5EF4-FFF2-40B4-BE49-F238E27FC236}">
                <a16:creationId xmlns:a16="http://schemas.microsoft.com/office/drawing/2014/main" id="{5055546F-4165-4640-BBB3-5A2AD5ACACCB}"/>
              </a:ext>
            </a:extLst>
          </p:cNvPr>
          <p:cNvSpPr>
            <a:spLocks noGrp="1"/>
          </p:cNvSpPr>
          <p:nvPr>
            <p:ph idx="1"/>
          </p:nvPr>
        </p:nvSpPr>
        <p:spPr/>
        <p:txBody>
          <a:bodyPr/>
          <a:lstStyle/>
          <a:p>
            <a:endParaRPr lang="en-US" dirty="0"/>
          </a:p>
          <a:p>
            <a:r>
              <a:rPr lang="en-US" dirty="0"/>
              <a:t>Logistic regression was used due to its ability to handle both categorical and numeric variables. However, other standard models were compared to discover the best approach (i.e. decision tree, random forest, CART, etc.). </a:t>
            </a:r>
          </a:p>
          <a:p>
            <a:r>
              <a:rPr lang="en-US" dirty="0"/>
              <a:t>35 variables analyzed 22 variables used in predictive model  </a:t>
            </a:r>
          </a:p>
          <a:p>
            <a:endParaRPr lang="en-US" dirty="0"/>
          </a:p>
        </p:txBody>
      </p:sp>
    </p:spTree>
    <p:extLst>
      <p:ext uri="{BB962C8B-B14F-4D97-AF65-F5344CB8AC3E}">
        <p14:creationId xmlns:p14="http://schemas.microsoft.com/office/powerpoint/2010/main" val="2954101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71B2-7836-4031-928E-345927E5686F}"/>
              </a:ext>
            </a:extLst>
          </p:cNvPr>
          <p:cNvSpPr>
            <a:spLocks noGrp="1"/>
          </p:cNvSpPr>
          <p:nvPr>
            <p:ph type="title"/>
          </p:nvPr>
        </p:nvSpPr>
        <p:spPr/>
        <p:txBody>
          <a:bodyPr/>
          <a:lstStyle/>
          <a:p>
            <a:r>
              <a:rPr lang="en-US" dirty="0"/>
              <a:t>Attrition</a:t>
            </a:r>
          </a:p>
        </p:txBody>
      </p:sp>
      <p:sp>
        <p:nvSpPr>
          <p:cNvPr id="3" name="Content Placeholder 2">
            <a:extLst>
              <a:ext uri="{FF2B5EF4-FFF2-40B4-BE49-F238E27FC236}">
                <a16:creationId xmlns:a16="http://schemas.microsoft.com/office/drawing/2014/main" id="{36F079D1-561A-49D3-B212-FA4C66DFE4F8}"/>
              </a:ext>
            </a:extLst>
          </p:cNvPr>
          <p:cNvSpPr>
            <a:spLocks noGrp="1"/>
          </p:cNvSpPr>
          <p:nvPr>
            <p:ph sz="half" idx="1"/>
          </p:nvPr>
        </p:nvSpPr>
        <p:spPr/>
        <p:txBody>
          <a:bodyPr/>
          <a:lstStyle/>
          <a:p>
            <a:endParaRPr lang="en-US" dirty="0"/>
          </a:p>
          <a:p>
            <a:r>
              <a:rPr lang="en-US" dirty="0"/>
              <a:t>Attrition:  </a:t>
            </a:r>
          </a:p>
          <a:p>
            <a:pPr lvl="1"/>
            <a:r>
              <a:rPr lang="en-US" dirty="0"/>
              <a:t>Yes = 16.12 %</a:t>
            </a:r>
          </a:p>
          <a:p>
            <a:pPr lvl="2"/>
            <a:r>
              <a:rPr lang="en-US" dirty="0"/>
              <a:t>237 Employees left</a:t>
            </a:r>
          </a:p>
          <a:p>
            <a:pPr lvl="1"/>
            <a:r>
              <a:rPr lang="en-US" dirty="0"/>
              <a:t>No = 83.88%</a:t>
            </a:r>
          </a:p>
          <a:p>
            <a:pPr lvl="2"/>
            <a:r>
              <a:rPr lang="en-US" dirty="0"/>
              <a:t>1,233 Employees stayed</a:t>
            </a:r>
          </a:p>
        </p:txBody>
      </p:sp>
      <p:pic>
        <p:nvPicPr>
          <p:cNvPr id="5" name="Content Placeholder 4">
            <a:extLst>
              <a:ext uri="{FF2B5EF4-FFF2-40B4-BE49-F238E27FC236}">
                <a16:creationId xmlns:a16="http://schemas.microsoft.com/office/drawing/2014/main" id="{CB15E380-C479-4259-AA9C-88F2FCF4128F}"/>
              </a:ext>
            </a:extLst>
          </p:cNvPr>
          <p:cNvPicPr>
            <a:picLocks noGrp="1" noChangeAspect="1"/>
          </p:cNvPicPr>
          <p:nvPr>
            <p:ph sz="half" idx="2"/>
          </p:nvPr>
        </p:nvPicPr>
        <p:blipFill>
          <a:blip r:embed="rId2"/>
          <a:stretch>
            <a:fillRect/>
          </a:stretch>
        </p:blipFill>
        <p:spPr>
          <a:xfrm>
            <a:off x="6306138" y="1936617"/>
            <a:ext cx="5466872" cy="3522856"/>
          </a:xfrm>
          <a:prstGeom prst="rect">
            <a:avLst/>
          </a:prstGeom>
        </p:spPr>
      </p:pic>
    </p:spTree>
    <p:extLst>
      <p:ext uri="{BB962C8B-B14F-4D97-AF65-F5344CB8AC3E}">
        <p14:creationId xmlns:p14="http://schemas.microsoft.com/office/powerpoint/2010/main" val="101946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7083-E511-46EA-BB42-FA96F2A5141C}"/>
              </a:ext>
            </a:extLst>
          </p:cNvPr>
          <p:cNvSpPr>
            <a:spLocks noGrp="1"/>
          </p:cNvSpPr>
          <p:nvPr>
            <p:ph type="title"/>
          </p:nvPr>
        </p:nvSpPr>
        <p:spPr/>
        <p:txBody>
          <a:bodyPr/>
          <a:lstStyle/>
          <a:p>
            <a:r>
              <a:rPr lang="en-US" dirty="0"/>
              <a:t>Years at Company</a:t>
            </a:r>
          </a:p>
        </p:txBody>
      </p:sp>
      <p:pic>
        <p:nvPicPr>
          <p:cNvPr id="8" name="Content Placeholder 7">
            <a:extLst>
              <a:ext uri="{FF2B5EF4-FFF2-40B4-BE49-F238E27FC236}">
                <a16:creationId xmlns:a16="http://schemas.microsoft.com/office/drawing/2014/main" id="{A6BC30BC-9CB9-4CEE-AC46-3B8C47AAAAD1}"/>
              </a:ext>
            </a:extLst>
          </p:cNvPr>
          <p:cNvPicPr>
            <a:picLocks noGrp="1" noChangeAspect="1"/>
          </p:cNvPicPr>
          <p:nvPr>
            <p:ph sz="half" idx="1"/>
          </p:nvPr>
        </p:nvPicPr>
        <p:blipFill>
          <a:blip r:embed="rId3"/>
          <a:stretch>
            <a:fillRect/>
          </a:stretch>
        </p:blipFill>
        <p:spPr>
          <a:xfrm>
            <a:off x="1449217" y="1993301"/>
            <a:ext cx="4486537" cy="3465562"/>
          </a:xfrm>
          <a:prstGeom prst="rect">
            <a:avLst/>
          </a:prstGeom>
        </p:spPr>
      </p:pic>
      <p:sp>
        <p:nvSpPr>
          <p:cNvPr id="4" name="Content Placeholder 3">
            <a:extLst>
              <a:ext uri="{FF2B5EF4-FFF2-40B4-BE49-F238E27FC236}">
                <a16:creationId xmlns:a16="http://schemas.microsoft.com/office/drawing/2014/main" id="{9BB2FA89-9843-4DAF-89E4-6E777DD76E7D}"/>
              </a:ext>
            </a:extLst>
          </p:cNvPr>
          <p:cNvSpPr>
            <a:spLocks noGrp="1"/>
          </p:cNvSpPr>
          <p:nvPr>
            <p:ph sz="half" idx="2"/>
          </p:nvPr>
        </p:nvSpPr>
        <p:spPr/>
        <p:txBody>
          <a:bodyPr/>
          <a:lstStyle/>
          <a:p>
            <a:endParaRPr lang="en-US" dirty="0"/>
          </a:p>
          <a:p>
            <a:endParaRPr lang="en-US" dirty="0"/>
          </a:p>
          <a:p>
            <a:r>
              <a:rPr lang="en-US" dirty="0"/>
              <a:t>Variable “</a:t>
            </a:r>
            <a:r>
              <a:rPr lang="en-US" dirty="0" err="1"/>
              <a:t>YearsAtCompany</a:t>
            </a:r>
            <a:r>
              <a:rPr lang="en-US" dirty="0"/>
              <a:t>”, it was found that employees with more tenure were in fact less likely to leave. </a:t>
            </a:r>
          </a:p>
        </p:txBody>
      </p:sp>
    </p:spTree>
    <p:extLst>
      <p:ext uri="{BB962C8B-B14F-4D97-AF65-F5344CB8AC3E}">
        <p14:creationId xmlns:p14="http://schemas.microsoft.com/office/powerpoint/2010/main" val="396515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E6CD-5700-45C2-8AEA-EB6AE4DBF88D}"/>
              </a:ext>
            </a:extLst>
          </p:cNvPr>
          <p:cNvSpPr>
            <a:spLocks noGrp="1"/>
          </p:cNvSpPr>
          <p:nvPr>
            <p:ph type="title"/>
          </p:nvPr>
        </p:nvSpPr>
        <p:spPr/>
        <p:txBody>
          <a:bodyPr/>
          <a:lstStyle/>
          <a:p>
            <a:r>
              <a:rPr lang="en-US" dirty="0"/>
              <a:t>Unique Variable Creation</a:t>
            </a:r>
          </a:p>
        </p:txBody>
      </p:sp>
      <p:sp>
        <p:nvSpPr>
          <p:cNvPr id="5" name="Content Placeholder 4">
            <a:extLst>
              <a:ext uri="{FF2B5EF4-FFF2-40B4-BE49-F238E27FC236}">
                <a16:creationId xmlns:a16="http://schemas.microsoft.com/office/drawing/2014/main" id="{42314B52-760E-4990-A73C-96A0D3E828C1}"/>
              </a:ext>
            </a:extLst>
          </p:cNvPr>
          <p:cNvSpPr>
            <a:spLocks noGrp="1"/>
          </p:cNvSpPr>
          <p:nvPr>
            <p:ph idx="1"/>
          </p:nvPr>
        </p:nvSpPr>
        <p:spPr/>
        <p:txBody>
          <a:bodyPr/>
          <a:lstStyle/>
          <a:p>
            <a:endParaRPr lang="en-US" b="1" dirty="0"/>
          </a:p>
          <a:p>
            <a:r>
              <a:rPr lang="en-US" b="1" dirty="0"/>
              <a:t>Average Tenure per Job =</a:t>
            </a:r>
            <a:r>
              <a:rPr lang="en-US" dirty="0"/>
              <a:t> </a:t>
            </a:r>
            <a:r>
              <a:rPr lang="en-US" dirty="0" err="1"/>
              <a:t>TotalWorkingYears</a:t>
            </a:r>
            <a:r>
              <a:rPr lang="en-US" dirty="0"/>
              <a:t>/</a:t>
            </a:r>
            <a:r>
              <a:rPr lang="en-US" dirty="0" err="1"/>
              <a:t>NumCompaniesWorked</a:t>
            </a:r>
            <a:r>
              <a:rPr lang="en-US" dirty="0"/>
              <a:t>. </a:t>
            </a:r>
          </a:p>
          <a:p>
            <a:r>
              <a:rPr lang="en-US" b="1" dirty="0"/>
              <a:t>Years without Promotion in Current Role = </a:t>
            </a:r>
            <a:r>
              <a:rPr lang="en-US" dirty="0" err="1"/>
              <a:t>YearsInCurrentRole</a:t>
            </a:r>
            <a:r>
              <a:rPr lang="en-US" dirty="0"/>
              <a:t> – </a:t>
            </a:r>
            <a:r>
              <a:rPr lang="en-US" dirty="0" err="1"/>
              <a:t>YearsSinceLastPromotion</a:t>
            </a:r>
            <a:r>
              <a:rPr lang="en-US" dirty="0"/>
              <a:t>. </a:t>
            </a:r>
          </a:p>
          <a:p>
            <a:r>
              <a:rPr lang="en-US" b="1" dirty="0"/>
              <a:t>Years without Promotion with Current Manager: </a:t>
            </a:r>
            <a:r>
              <a:rPr lang="en-US" dirty="0"/>
              <a:t> </a:t>
            </a:r>
            <a:r>
              <a:rPr lang="en-US" dirty="0" err="1"/>
              <a:t>YearsWithCurrentManager</a:t>
            </a:r>
            <a:r>
              <a:rPr lang="en-US" dirty="0"/>
              <a:t> – </a:t>
            </a:r>
            <a:r>
              <a:rPr lang="en-US" dirty="0" err="1"/>
              <a:t>YearsSinceLastPromotion</a:t>
            </a:r>
            <a:r>
              <a:rPr lang="en-US" dirty="0"/>
              <a:t>.</a:t>
            </a:r>
          </a:p>
        </p:txBody>
      </p:sp>
    </p:spTree>
    <p:extLst>
      <p:ext uri="{BB962C8B-B14F-4D97-AF65-F5344CB8AC3E}">
        <p14:creationId xmlns:p14="http://schemas.microsoft.com/office/powerpoint/2010/main" val="3783315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A622-8930-41B1-8AFE-0E5496BC1D2A}"/>
              </a:ext>
            </a:extLst>
          </p:cNvPr>
          <p:cNvSpPr>
            <a:spLocks noGrp="1"/>
          </p:cNvSpPr>
          <p:nvPr>
            <p:ph type="title"/>
          </p:nvPr>
        </p:nvSpPr>
        <p:spPr/>
        <p:txBody>
          <a:bodyPr/>
          <a:lstStyle/>
          <a:p>
            <a:r>
              <a:rPr lang="en-US" dirty="0"/>
              <a:t>Variable Correlation Check</a:t>
            </a:r>
          </a:p>
        </p:txBody>
      </p:sp>
      <p:sp>
        <p:nvSpPr>
          <p:cNvPr id="3" name="Content Placeholder 2">
            <a:extLst>
              <a:ext uri="{FF2B5EF4-FFF2-40B4-BE49-F238E27FC236}">
                <a16:creationId xmlns:a16="http://schemas.microsoft.com/office/drawing/2014/main" id="{17367A9E-6694-4804-8F0F-CE2CDF3704F6}"/>
              </a:ext>
            </a:extLst>
          </p:cNvPr>
          <p:cNvSpPr>
            <a:spLocks noGrp="1"/>
          </p:cNvSpPr>
          <p:nvPr>
            <p:ph sz="half" idx="1"/>
          </p:nvPr>
        </p:nvSpPr>
        <p:spPr/>
        <p:txBody>
          <a:bodyPr/>
          <a:lstStyle/>
          <a:p>
            <a:r>
              <a:rPr lang="en-US" dirty="0"/>
              <a:t>Highly correlated variables, approaching +/- 1, and variables that have a near zero variance which is represented with a “?”.</a:t>
            </a:r>
          </a:p>
          <a:p>
            <a:r>
              <a:rPr lang="en-US" dirty="0"/>
              <a:t>Variables that are &lt;&gt; 0.60/-0.60, were considered highly correlated and were removed </a:t>
            </a:r>
          </a:p>
        </p:txBody>
      </p:sp>
      <p:pic>
        <p:nvPicPr>
          <p:cNvPr id="5" name="Content Placeholder 4">
            <a:extLst>
              <a:ext uri="{FF2B5EF4-FFF2-40B4-BE49-F238E27FC236}">
                <a16:creationId xmlns:a16="http://schemas.microsoft.com/office/drawing/2014/main" id="{AE4FC080-CEAB-4CA1-9EA1-BEBA4FEFFA89}"/>
              </a:ext>
            </a:extLst>
          </p:cNvPr>
          <p:cNvPicPr>
            <a:picLocks noGrp="1" noChangeAspect="1"/>
          </p:cNvPicPr>
          <p:nvPr>
            <p:ph sz="half" idx="2"/>
          </p:nvPr>
        </p:nvPicPr>
        <p:blipFill>
          <a:blip r:embed="rId2"/>
          <a:stretch>
            <a:fillRect/>
          </a:stretch>
        </p:blipFill>
        <p:spPr>
          <a:xfrm>
            <a:off x="7032903" y="2017712"/>
            <a:ext cx="3734584" cy="3773487"/>
          </a:xfrm>
          <a:prstGeom prst="rect">
            <a:avLst/>
          </a:prstGeom>
        </p:spPr>
      </p:pic>
    </p:spTree>
    <p:extLst>
      <p:ext uri="{BB962C8B-B14F-4D97-AF65-F5344CB8AC3E}">
        <p14:creationId xmlns:p14="http://schemas.microsoft.com/office/powerpoint/2010/main" val="417441704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346</TotalTime>
  <Words>1692</Words>
  <Application>Microsoft Office PowerPoint</Application>
  <PresentationFormat>Widescreen</PresentationFormat>
  <Paragraphs>125</Paragraphs>
  <Slides>20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Gill Sans MT</vt:lpstr>
      <vt:lpstr>Gallery</vt:lpstr>
      <vt:lpstr>Predicting Employee Attrition</vt:lpstr>
      <vt:lpstr>About Me</vt:lpstr>
      <vt:lpstr>Problem Statement</vt:lpstr>
      <vt:lpstr>Hypothesis</vt:lpstr>
      <vt:lpstr>Data Analysis Summary</vt:lpstr>
      <vt:lpstr>Attrition</vt:lpstr>
      <vt:lpstr>Years at Company</vt:lpstr>
      <vt:lpstr>Unique Variable Creation</vt:lpstr>
      <vt:lpstr>Variable Correlation Check</vt:lpstr>
      <vt:lpstr>Binning</vt:lpstr>
      <vt:lpstr>Prediction Model Variables</vt:lpstr>
      <vt:lpstr>Tools &amp; Techniques</vt:lpstr>
      <vt:lpstr>Comparative model testing  </vt:lpstr>
      <vt:lpstr>Logistic Regression</vt:lpstr>
      <vt:lpstr>Findings </vt:lpstr>
      <vt:lpstr>Decision Tree</vt:lpstr>
      <vt:lpstr>Discriminate Analysis</vt:lpstr>
      <vt:lpstr>Variable importance</vt:lpstr>
      <vt:lpstr>Proposed Actions</vt:lpstr>
      <vt:lpstr>Benefits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Employee Attrition</dc:title>
  <dc:creator>Aaron Camacho</dc:creator>
  <cp:lastModifiedBy>Aaron Camacho</cp:lastModifiedBy>
  <cp:revision>20</cp:revision>
  <dcterms:created xsi:type="dcterms:W3CDTF">2018-08-03T15:23:05Z</dcterms:created>
  <dcterms:modified xsi:type="dcterms:W3CDTF">2019-05-02T20:25:59Z</dcterms:modified>
</cp:coreProperties>
</file>